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6" Type="http://schemas.openxmlformats.org/officeDocument/2006/relationships/slideLayout" Target="../slideLayouts/slideLayout1.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440186"/>
            <a:ext cx="7477601" cy="1666399"/>
          </a:xfrm>
          <a:prstGeom prst="rect">
            <a:avLst/>
          </a:prstGeom>
          <a:noFill/>
          <a:ln/>
        </p:spPr>
        <p:txBody>
          <a:bodyPr wrap="square" rtlCol="0" anchor="t"/>
          <a:lstStyle/>
          <a:p>
            <a:pPr indent="0" marL="0">
              <a:lnSpc>
                <a:spcPts val="6561"/>
              </a:lnSpc>
              <a:buNone/>
            </a:pPr>
            <a:r>
              <a:rPr lang="en-US" sz="5249" dirty="0">
                <a:solidFill>
                  <a:srgbClr val="312F2B"/>
                </a:solidFill>
                <a:latin typeface="Gelasio" pitchFamily="34" charset="0"/>
                <a:ea typeface="Gelasio" pitchFamily="34" charset="-122"/>
                <a:cs typeface="Gelasio" pitchFamily="34" charset="-120"/>
              </a:rPr>
              <a:t>Hadoop Storage File System (HDFS)</a:t>
            </a:r>
            <a:endParaRPr lang="en-US" sz="5249" dirty="0"/>
          </a:p>
        </p:txBody>
      </p:sp>
      <p:sp>
        <p:nvSpPr>
          <p:cNvPr id="6" name="Text 2"/>
          <p:cNvSpPr/>
          <p:nvPr/>
        </p:nvSpPr>
        <p:spPr>
          <a:xfrm>
            <a:off x="833199" y="4439841"/>
            <a:ext cx="7477601"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Create a directory structure in HDFS to organize and store your data effectively.</a:t>
            </a:r>
            <a:endParaRPr lang="en-US" sz="1750" dirty="0"/>
          </a:p>
        </p:txBody>
      </p:sp>
      <p:sp>
        <p:nvSpPr>
          <p:cNvPr id="7" name="Shape 3"/>
          <p:cNvSpPr/>
          <p:nvPr/>
        </p:nvSpPr>
        <p:spPr>
          <a:xfrm>
            <a:off x="833199" y="5417225"/>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840819" y="5424845"/>
            <a:ext cx="340162" cy="340162"/>
          </a:xfrm>
          <a:prstGeom prst="rect">
            <a:avLst/>
          </a:prstGeom>
        </p:spPr>
      </p:pic>
      <p:sp>
        <p:nvSpPr>
          <p:cNvPr id="9" name="Text 4"/>
          <p:cNvSpPr/>
          <p:nvPr/>
        </p:nvSpPr>
        <p:spPr>
          <a:xfrm>
            <a:off x="1299686" y="5400556"/>
            <a:ext cx="2221587" cy="388858"/>
          </a:xfrm>
          <a:prstGeom prst="rect">
            <a:avLst/>
          </a:prstGeom>
          <a:noFill/>
          <a:ln/>
        </p:spPr>
        <p:txBody>
          <a:bodyPr wrap="none" rtlCol="0" anchor="t"/>
          <a:lstStyle/>
          <a:p>
            <a:pPr algn="l" indent="0" marL="0">
              <a:lnSpc>
                <a:spcPts val="3062"/>
              </a:lnSpc>
              <a:buNone/>
            </a:pPr>
            <a:r>
              <a:rPr lang="en-US" sz="2187" b="1" dirty="0">
                <a:solidFill>
                  <a:srgbClr val="272525"/>
                </a:solidFill>
                <a:latin typeface="Lato" pitchFamily="34" charset="0"/>
                <a:ea typeface="Lato" pitchFamily="34" charset="-122"/>
                <a:cs typeface="Lato" pitchFamily="34" charset="-120"/>
              </a:rPr>
              <a:t>by Anirudh Reddy</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2533174"/>
            <a:ext cx="9306401" cy="1388745"/>
          </a:xfrm>
          <a:prstGeom prst="rect">
            <a:avLst/>
          </a:prstGeom>
          <a:noFill/>
          <a:ln/>
        </p:spPr>
        <p:txBody>
          <a:bodyPr wrap="squar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HDFS Components: NameNode and DataNode</a:t>
            </a:r>
            <a:endParaRPr lang="en-US" sz="4374" dirty="0"/>
          </a:p>
        </p:txBody>
      </p:sp>
      <p:sp>
        <p:nvSpPr>
          <p:cNvPr id="6" name="Shape 2"/>
          <p:cNvSpPr/>
          <p:nvPr/>
        </p:nvSpPr>
        <p:spPr>
          <a:xfrm>
            <a:off x="833199" y="4428768"/>
            <a:ext cx="499943" cy="499943"/>
          </a:xfrm>
          <a:prstGeom prst="roundRect">
            <a:avLst>
              <a:gd name="adj" fmla="val 20000"/>
            </a:avLst>
          </a:prstGeom>
          <a:solidFill>
            <a:srgbClr val="E8E8E3"/>
          </a:solidFill>
          <a:ln w="7620">
            <a:solidFill>
              <a:srgbClr val="CECEC9"/>
            </a:solidFill>
            <a:prstDash val="solid"/>
          </a:ln>
        </p:spPr>
      </p:sp>
      <p:sp>
        <p:nvSpPr>
          <p:cNvPr id="7" name="Text 3"/>
          <p:cNvSpPr/>
          <p:nvPr/>
        </p:nvSpPr>
        <p:spPr>
          <a:xfrm>
            <a:off x="1011555" y="4470440"/>
            <a:ext cx="143232"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1</a:t>
            </a:r>
            <a:endParaRPr lang="en-US" sz="2624" dirty="0"/>
          </a:p>
        </p:txBody>
      </p:sp>
      <p:sp>
        <p:nvSpPr>
          <p:cNvPr id="8" name="Text 4"/>
          <p:cNvSpPr/>
          <p:nvPr/>
        </p:nvSpPr>
        <p:spPr>
          <a:xfrm>
            <a:off x="1555313" y="4505087"/>
            <a:ext cx="2777490"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NameNode</a:t>
            </a:r>
            <a:endParaRPr lang="en-US" sz="2187" dirty="0"/>
          </a:p>
        </p:txBody>
      </p:sp>
      <p:sp>
        <p:nvSpPr>
          <p:cNvPr id="9" name="Text 5"/>
          <p:cNvSpPr/>
          <p:nvPr/>
        </p:nvSpPr>
        <p:spPr>
          <a:xfrm>
            <a:off x="1555313" y="4985504"/>
            <a:ext cx="3820001"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Manages metadata and oversees DataNode operations.</a:t>
            </a:r>
            <a:endParaRPr lang="en-US" sz="1750" dirty="0"/>
          </a:p>
        </p:txBody>
      </p:sp>
      <p:sp>
        <p:nvSpPr>
          <p:cNvPr id="10" name="Shape 6"/>
          <p:cNvSpPr/>
          <p:nvPr/>
        </p:nvSpPr>
        <p:spPr>
          <a:xfrm>
            <a:off x="5597485" y="4428768"/>
            <a:ext cx="499943" cy="499943"/>
          </a:xfrm>
          <a:prstGeom prst="roundRect">
            <a:avLst>
              <a:gd name="adj" fmla="val 20000"/>
            </a:avLst>
          </a:prstGeom>
          <a:solidFill>
            <a:srgbClr val="E8E8E3"/>
          </a:solidFill>
          <a:ln w="7620">
            <a:solidFill>
              <a:srgbClr val="CECEC9"/>
            </a:solidFill>
            <a:prstDash val="solid"/>
          </a:ln>
        </p:spPr>
      </p:sp>
      <p:sp>
        <p:nvSpPr>
          <p:cNvPr id="11" name="Text 7"/>
          <p:cNvSpPr/>
          <p:nvPr/>
        </p:nvSpPr>
        <p:spPr>
          <a:xfrm>
            <a:off x="5754291" y="4470440"/>
            <a:ext cx="186214"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2</a:t>
            </a:r>
            <a:endParaRPr lang="en-US" sz="2624" dirty="0"/>
          </a:p>
        </p:txBody>
      </p:sp>
      <p:sp>
        <p:nvSpPr>
          <p:cNvPr id="12" name="Text 8"/>
          <p:cNvSpPr/>
          <p:nvPr/>
        </p:nvSpPr>
        <p:spPr>
          <a:xfrm>
            <a:off x="6319599" y="4505087"/>
            <a:ext cx="2777490"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DataNode</a:t>
            </a:r>
            <a:endParaRPr lang="en-US" sz="2187" dirty="0"/>
          </a:p>
        </p:txBody>
      </p:sp>
      <p:sp>
        <p:nvSpPr>
          <p:cNvPr id="13" name="Text 9"/>
          <p:cNvSpPr/>
          <p:nvPr/>
        </p:nvSpPr>
        <p:spPr>
          <a:xfrm>
            <a:off x="6319599" y="4985504"/>
            <a:ext cx="3820001"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Stores and retrieves data based on NameNode instructions.</a:t>
            </a:r>
            <a:endParaRPr lang="en-US" sz="1750"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227778"/>
            <a:ext cx="5759887"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HDFS Data Replication</a:t>
            </a:r>
            <a:endParaRPr lang="en-US" sz="4374" dirty="0"/>
          </a:p>
        </p:txBody>
      </p:sp>
      <p:pic>
        <p:nvPicPr>
          <p:cNvPr id="5" name="Image 1" descr="preencoded.png">    </p:cNvPr>
          <p:cNvPicPr>
            <a:picLocks noChangeAspect="1"/>
          </p:cNvPicPr>
          <p:nvPr/>
        </p:nvPicPr>
        <p:blipFill>
          <a:blip r:embed="rId2"/>
          <a:stretch>
            <a:fillRect/>
          </a:stretch>
        </p:blipFill>
        <p:spPr>
          <a:xfrm>
            <a:off x="2037993" y="3366492"/>
            <a:ext cx="5277207" cy="888682"/>
          </a:xfrm>
          <a:prstGeom prst="rect">
            <a:avLst/>
          </a:prstGeom>
        </p:spPr>
      </p:pic>
      <p:sp>
        <p:nvSpPr>
          <p:cNvPr id="6" name="Text 2"/>
          <p:cNvSpPr/>
          <p:nvPr/>
        </p:nvSpPr>
        <p:spPr>
          <a:xfrm>
            <a:off x="2260163" y="4588431"/>
            <a:ext cx="2777490" cy="347186"/>
          </a:xfrm>
          <a:prstGeom prst="rect">
            <a:avLst/>
          </a:prstGeom>
          <a:noFill/>
          <a:ln/>
        </p:spPr>
        <p:txBody>
          <a:bodyPr wrap="none" rtlCol="0" anchor="t"/>
          <a:lstStyle/>
          <a:p>
            <a:pPr algn="l" indent="0" marL="0">
              <a:lnSpc>
                <a:spcPts val="2734"/>
              </a:lnSpc>
              <a:buNone/>
            </a:pPr>
            <a:r>
              <a:rPr lang="en-US" sz="2187" dirty="0">
                <a:solidFill>
                  <a:srgbClr val="272525"/>
                </a:solidFill>
                <a:latin typeface="Gelasio" pitchFamily="34" charset="0"/>
                <a:ea typeface="Gelasio" pitchFamily="34" charset="-122"/>
                <a:cs typeface="Gelasio" pitchFamily="34" charset="-120"/>
              </a:rPr>
              <a:t>Step 1: Block Splitting</a:t>
            </a:r>
            <a:endParaRPr lang="en-US" sz="2187" dirty="0"/>
          </a:p>
        </p:txBody>
      </p:sp>
      <p:sp>
        <p:nvSpPr>
          <p:cNvPr id="7" name="Text 3"/>
          <p:cNvSpPr/>
          <p:nvPr/>
        </p:nvSpPr>
        <p:spPr>
          <a:xfrm>
            <a:off x="2260163" y="5068848"/>
            <a:ext cx="4832866" cy="710803"/>
          </a:xfrm>
          <a:prstGeom prst="rect">
            <a:avLst/>
          </a:prstGeom>
          <a:noFill/>
          <a:ln/>
        </p:spPr>
        <p:txBody>
          <a:bodyPr wrap="squar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Original file is broken into blocks for replication across DataNodes.</a:t>
            </a:r>
            <a:endParaRPr lang="en-US" sz="1750" dirty="0"/>
          </a:p>
        </p:txBody>
      </p:sp>
      <p:pic>
        <p:nvPicPr>
          <p:cNvPr id="8" name="Image 2" descr="preencoded.png">    </p:cNvPr>
          <p:cNvPicPr>
            <a:picLocks noChangeAspect="1"/>
          </p:cNvPicPr>
          <p:nvPr/>
        </p:nvPicPr>
        <p:blipFill>
          <a:blip r:embed="rId3"/>
          <a:stretch>
            <a:fillRect/>
          </a:stretch>
        </p:blipFill>
        <p:spPr>
          <a:xfrm>
            <a:off x="7315200" y="3366492"/>
            <a:ext cx="5277207" cy="888682"/>
          </a:xfrm>
          <a:prstGeom prst="rect">
            <a:avLst/>
          </a:prstGeom>
        </p:spPr>
      </p:pic>
      <p:sp>
        <p:nvSpPr>
          <p:cNvPr id="9" name="Text 4"/>
          <p:cNvSpPr/>
          <p:nvPr/>
        </p:nvSpPr>
        <p:spPr>
          <a:xfrm>
            <a:off x="7537371" y="4588431"/>
            <a:ext cx="2777490" cy="347186"/>
          </a:xfrm>
          <a:prstGeom prst="rect">
            <a:avLst/>
          </a:prstGeom>
          <a:noFill/>
          <a:ln/>
        </p:spPr>
        <p:txBody>
          <a:bodyPr wrap="none" rtlCol="0" anchor="t"/>
          <a:lstStyle/>
          <a:p>
            <a:pPr algn="l" indent="0" marL="0">
              <a:lnSpc>
                <a:spcPts val="2734"/>
              </a:lnSpc>
              <a:buNone/>
            </a:pPr>
            <a:r>
              <a:rPr lang="en-US" sz="2187" dirty="0">
                <a:solidFill>
                  <a:srgbClr val="272525"/>
                </a:solidFill>
                <a:latin typeface="Gelasio" pitchFamily="34" charset="0"/>
                <a:ea typeface="Gelasio" pitchFamily="34" charset="-122"/>
                <a:cs typeface="Gelasio" pitchFamily="34" charset="-120"/>
              </a:rPr>
              <a:t>Step 2: Replication</a:t>
            </a:r>
            <a:endParaRPr lang="en-US" sz="2187" dirty="0"/>
          </a:p>
        </p:txBody>
      </p:sp>
      <p:sp>
        <p:nvSpPr>
          <p:cNvPr id="10" name="Text 5"/>
          <p:cNvSpPr/>
          <p:nvPr/>
        </p:nvSpPr>
        <p:spPr>
          <a:xfrm>
            <a:off x="7537371" y="5068848"/>
            <a:ext cx="4832866" cy="710803"/>
          </a:xfrm>
          <a:prstGeom prst="rect">
            <a:avLst/>
          </a:prstGeom>
          <a:noFill/>
          <a:ln/>
        </p:spPr>
        <p:txBody>
          <a:bodyPr wrap="squar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Data is replicated to multiple DataNodes to ensure fault tolerance and data availability.</a:t>
            </a:r>
            <a:endParaRPr lang="en-US" sz="1750"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422208"/>
            <a:ext cx="555498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HDFS Fault Tolerance</a:t>
            </a:r>
            <a:endParaRPr lang="en-US" sz="4374" dirty="0"/>
          </a:p>
        </p:txBody>
      </p:sp>
      <p:sp>
        <p:nvSpPr>
          <p:cNvPr id="5" name="Text 2"/>
          <p:cNvSpPr/>
          <p:nvPr/>
        </p:nvSpPr>
        <p:spPr>
          <a:xfrm>
            <a:off x="2037993" y="3672007"/>
            <a:ext cx="5110520" cy="666512"/>
          </a:xfrm>
          <a:prstGeom prst="rect">
            <a:avLst/>
          </a:prstGeom>
          <a:noFill/>
          <a:ln/>
        </p:spPr>
        <p:txBody>
          <a:bodyPr wrap="none" rtlCol="0" anchor="t"/>
          <a:lstStyle/>
          <a:p>
            <a:pPr algn="ctr" indent="0" marL="0">
              <a:lnSpc>
                <a:spcPts val="5249"/>
              </a:lnSpc>
              <a:buNone/>
            </a:pPr>
            <a:r>
              <a:rPr lang="en-US" sz="5249" dirty="0">
                <a:solidFill>
                  <a:srgbClr val="272525"/>
                </a:solidFill>
                <a:latin typeface="Gelasio" pitchFamily="34" charset="0"/>
                <a:ea typeface="Gelasio" pitchFamily="34" charset="-122"/>
                <a:cs typeface="Gelasio" pitchFamily="34" charset="-120"/>
              </a:rPr>
              <a:t>3</a:t>
            </a:r>
            <a:endParaRPr lang="en-US" sz="5249" dirty="0"/>
          </a:p>
        </p:txBody>
      </p:sp>
      <p:sp>
        <p:nvSpPr>
          <p:cNvPr id="6" name="Text 3"/>
          <p:cNvSpPr/>
          <p:nvPr/>
        </p:nvSpPr>
        <p:spPr>
          <a:xfrm>
            <a:off x="3204448" y="4616172"/>
            <a:ext cx="2777490" cy="347186"/>
          </a:xfrm>
          <a:prstGeom prst="rect">
            <a:avLst/>
          </a:prstGeom>
          <a:noFill/>
          <a:ln/>
        </p:spPr>
        <p:txBody>
          <a:bodyPr wrap="none" rtlCol="0" anchor="t"/>
          <a:lstStyle/>
          <a:p>
            <a:pPr algn="ctr" indent="0" marL="0">
              <a:lnSpc>
                <a:spcPts val="2734"/>
              </a:lnSpc>
              <a:buNone/>
            </a:pPr>
            <a:r>
              <a:rPr lang="en-US" sz="2187" dirty="0">
                <a:solidFill>
                  <a:srgbClr val="272525"/>
                </a:solidFill>
                <a:latin typeface="Gelasio" pitchFamily="34" charset="0"/>
                <a:ea typeface="Gelasio" pitchFamily="34" charset="-122"/>
                <a:cs typeface="Gelasio" pitchFamily="34" charset="-120"/>
              </a:rPr>
              <a:t>Data Recovery</a:t>
            </a:r>
            <a:endParaRPr lang="en-US" sz="2187" dirty="0"/>
          </a:p>
        </p:txBody>
      </p:sp>
      <p:sp>
        <p:nvSpPr>
          <p:cNvPr id="7" name="Text 4"/>
          <p:cNvSpPr/>
          <p:nvPr/>
        </p:nvSpPr>
        <p:spPr>
          <a:xfrm>
            <a:off x="2037993" y="5096589"/>
            <a:ext cx="5110520" cy="710803"/>
          </a:xfrm>
          <a:prstGeom prst="rect">
            <a:avLst/>
          </a:prstGeom>
          <a:noFill/>
          <a:ln/>
        </p:spPr>
        <p:txBody>
          <a:bodyPr wrap="square" rtlCol="0" anchor="t"/>
          <a:lstStyle/>
          <a:p>
            <a:pPr algn="ctr" indent="0" marL="0">
              <a:lnSpc>
                <a:spcPts val="2799"/>
              </a:lnSpc>
              <a:buNone/>
            </a:pPr>
            <a:r>
              <a:rPr lang="en-US" sz="1750" dirty="0">
                <a:solidFill>
                  <a:srgbClr val="272525"/>
                </a:solidFill>
                <a:latin typeface="Lato" pitchFamily="34" charset="0"/>
                <a:ea typeface="Lato" pitchFamily="34" charset="-122"/>
                <a:cs typeface="Lato" pitchFamily="34" charset="-120"/>
              </a:rPr>
              <a:t>Automated recovery process ensures data integrity against failures.</a:t>
            </a:r>
            <a:endParaRPr lang="en-US" sz="1750" dirty="0"/>
          </a:p>
        </p:txBody>
      </p:sp>
      <p:sp>
        <p:nvSpPr>
          <p:cNvPr id="8" name="Text 5"/>
          <p:cNvSpPr/>
          <p:nvPr/>
        </p:nvSpPr>
        <p:spPr>
          <a:xfrm>
            <a:off x="7481768" y="3672007"/>
            <a:ext cx="5110639" cy="666512"/>
          </a:xfrm>
          <a:prstGeom prst="rect">
            <a:avLst/>
          </a:prstGeom>
          <a:noFill/>
          <a:ln/>
        </p:spPr>
        <p:txBody>
          <a:bodyPr wrap="none" rtlCol="0" anchor="t"/>
          <a:lstStyle/>
          <a:p>
            <a:pPr algn="ctr" indent="0" marL="0">
              <a:lnSpc>
                <a:spcPts val="5249"/>
              </a:lnSpc>
              <a:buNone/>
            </a:pPr>
            <a:r>
              <a:rPr lang="en-US" sz="5249" dirty="0">
                <a:solidFill>
                  <a:srgbClr val="272525"/>
                </a:solidFill>
                <a:latin typeface="Gelasio" pitchFamily="34" charset="0"/>
                <a:ea typeface="Gelasio" pitchFamily="34" charset="-122"/>
                <a:cs typeface="Gelasio" pitchFamily="34" charset="-120"/>
              </a:rPr>
              <a:t>99%</a:t>
            </a:r>
            <a:endParaRPr lang="en-US" sz="5249" dirty="0"/>
          </a:p>
        </p:txBody>
      </p:sp>
      <p:sp>
        <p:nvSpPr>
          <p:cNvPr id="9" name="Text 6"/>
          <p:cNvSpPr/>
          <p:nvPr/>
        </p:nvSpPr>
        <p:spPr>
          <a:xfrm>
            <a:off x="8648343" y="4616172"/>
            <a:ext cx="2777490" cy="347186"/>
          </a:xfrm>
          <a:prstGeom prst="rect">
            <a:avLst/>
          </a:prstGeom>
          <a:noFill/>
          <a:ln/>
        </p:spPr>
        <p:txBody>
          <a:bodyPr wrap="none" rtlCol="0" anchor="t"/>
          <a:lstStyle/>
          <a:p>
            <a:pPr algn="ctr" indent="0" marL="0">
              <a:lnSpc>
                <a:spcPts val="2734"/>
              </a:lnSpc>
              <a:buNone/>
            </a:pPr>
            <a:r>
              <a:rPr lang="en-US" sz="2187" dirty="0">
                <a:solidFill>
                  <a:srgbClr val="272525"/>
                </a:solidFill>
                <a:latin typeface="Gelasio" pitchFamily="34" charset="0"/>
                <a:ea typeface="Gelasio" pitchFamily="34" charset="-122"/>
                <a:cs typeface="Gelasio" pitchFamily="34" charset="-120"/>
              </a:rPr>
              <a:t>Data Reliability</a:t>
            </a:r>
            <a:endParaRPr lang="en-US" sz="2187" dirty="0"/>
          </a:p>
        </p:txBody>
      </p:sp>
      <p:sp>
        <p:nvSpPr>
          <p:cNvPr id="10" name="Text 7"/>
          <p:cNvSpPr/>
          <p:nvPr/>
        </p:nvSpPr>
        <p:spPr>
          <a:xfrm>
            <a:off x="7481768" y="5096589"/>
            <a:ext cx="5110639" cy="710803"/>
          </a:xfrm>
          <a:prstGeom prst="rect">
            <a:avLst/>
          </a:prstGeom>
          <a:noFill/>
          <a:ln/>
        </p:spPr>
        <p:txBody>
          <a:bodyPr wrap="square" rtlCol="0" anchor="t"/>
          <a:lstStyle/>
          <a:p>
            <a:pPr algn="ctr" indent="0" marL="0">
              <a:lnSpc>
                <a:spcPts val="2799"/>
              </a:lnSpc>
              <a:buNone/>
            </a:pPr>
            <a:r>
              <a:rPr lang="en-US" sz="1750" dirty="0">
                <a:solidFill>
                  <a:srgbClr val="272525"/>
                </a:solidFill>
                <a:latin typeface="Lato" pitchFamily="34" charset="0"/>
                <a:ea typeface="Lato" pitchFamily="34" charset="-122"/>
                <a:cs typeface="Lato" pitchFamily="34" charset="-120"/>
              </a:rPr>
              <a:t>High percentage of data reliability through replication and fault tolerance mechanisms.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582108"/>
            <a:ext cx="555498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HDFS Use Cases</a:t>
            </a:r>
            <a:endParaRPr lang="en-US" sz="4374" dirty="0"/>
          </a:p>
        </p:txBody>
      </p:sp>
      <p:sp>
        <p:nvSpPr>
          <p:cNvPr id="5" name="Shape 2"/>
          <p:cNvSpPr/>
          <p:nvPr/>
        </p:nvSpPr>
        <p:spPr>
          <a:xfrm>
            <a:off x="2037993" y="3720822"/>
            <a:ext cx="10554414" cy="1926550"/>
          </a:xfrm>
          <a:prstGeom prst="roundRect">
            <a:avLst>
              <a:gd name="adj" fmla="val 5190"/>
            </a:avLst>
          </a:prstGeom>
          <a:noFill/>
          <a:ln w="7620">
            <a:solidFill>
              <a:srgbClr val="000000">
                <a:alpha val="8000"/>
              </a:srgbClr>
            </a:solidFill>
            <a:prstDash val="solid"/>
          </a:ln>
        </p:spPr>
      </p:sp>
      <p:sp>
        <p:nvSpPr>
          <p:cNvPr id="6" name="Shape 3"/>
          <p:cNvSpPr/>
          <p:nvPr/>
        </p:nvSpPr>
        <p:spPr>
          <a:xfrm>
            <a:off x="2045613" y="3728442"/>
            <a:ext cx="10539174" cy="637103"/>
          </a:xfrm>
          <a:prstGeom prst="rect">
            <a:avLst/>
          </a:prstGeom>
          <a:solidFill>
            <a:srgbClr val="FFFFFF">
              <a:alpha val="4000"/>
            </a:srgbClr>
          </a:solidFill>
          <a:ln/>
        </p:spPr>
      </p:sp>
      <p:sp>
        <p:nvSpPr>
          <p:cNvPr id="7" name="Text 4"/>
          <p:cNvSpPr/>
          <p:nvPr/>
        </p:nvSpPr>
        <p:spPr>
          <a:xfrm>
            <a:off x="2267783" y="3869293"/>
            <a:ext cx="10094833"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Big Data Analytics</a:t>
            </a:r>
            <a:endParaRPr lang="en-US" sz="1750" dirty="0"/>
          </a:p>
        </p:txBody>
      </p:sp>
      <p:sp>
        <p:nvSpPr>
          <p:cNvPr id="8" name="Shape 5"/>
          <p:cNvSpPr/>
          <p:nvPr/>
        </p:nvSpPr>
        <p:spPr>
          <a:xfrm>
            <a:off x="2045613" y="4365546"/>
            <a:ext cx="10539174" cy="637103"/>
          </a:xfrm>
          <a:prstGeom prst="rect">
            <a:avLst/>
          </a:prstGeom>
          <a:solidFill>
            <a:srgbClr val="000000">
              <a:alpha val="4000"/>
            </a:srgbClr>
          </a:solidFill>
          <a:ln/>
        </p:spPr>
      </p:sp>
      <p:sp>
        <p:nvSpPr>
          <p:cNvPr id="9" name="Text 6"/>
          <p:cNvSpPr/>
          <p:nvPr/>
        </p:nvSpPr>
        <p:spPr>
          <a:xfrm>
            <a:off x="2267783" y="4506397"/>
            <a:ext cx="10094833"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Cloud Computing</a:t>
            </a:r>
            <a:endParaRPr lang="en-US" sz="1750" dirty="0"/>
          </a:p>
        </p:txBody>
      </p:sp>
      <p:sp>
        <p:nvSpPr>
          <p:cNvPr id="10" name="Shape 7"/>
          <p:cNvSpPr/>
          <p:nvPr/>
        </p:nvSpPr>
        <p:spPr>
          <a:xfrm>
            <a:off x="2045613" y="5002649"/>
            <a:ext cx="10539174" cy="637103"/>
          </a:xfrm>
          <a:prstGeom prst="rect">
            <a:avLst/>
          </a:prstGeom>
          <a:solidFill>
            <a:srgbClr val="FFFFFF">
              <a:alpha val="4000"/>
            </a:srgbClr>
          </a:solidFill>
          <a:ln/>
        </p:spPr>
      </p:sp>
      <p:sp>
        <p:nvSpPr>
          <p:cNvPr id="11" name="Text 8"/>
          <p:cNvSpPr/>
          <p:nvPr/>
        </p:nvSpPr>
        <p:spPr>
          <a:xfrm>
            <a:off x="2267783" y="5143500"/>
            <a:ext cx="10094833"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Distributed Storage</a:t>
            </a: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1280874"/>
            <a:ext cx="9175433"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Create a Directory Structure in HDFS</a:t>
            </a:r>
            <a:endParaRPr lang="en-US" sz="4374" dirty="0"/>
          </a:p>
        </p:txBody>
      </p:sp>
      <p:sp>
        <p:nvSpPr>
          <p:cNvPr id="7" name="Shape 3"/>
          <p:cNvSpPr/>
          <p:nvPr/>
        </p:nvSpPr>
        <p:spPr>
          <a:xfrm>
            <a:off x="2349103" y="2308503"/>
            <a:ext cx="44410" cy="4640223"/>
          </a:xfrm>
          <a:prstGeom prst="roundRect">
            <a:avLst>
              <a:gd name="adj" fmla="val 225151"/>
            </a:avLst>
          </a:prstGeom>
          <a:solidFill>
            <a:srgbClr val="CECEC9"/>
          </a:solidFill>
          <a:ln/>
        </p:spPr>
      </p:sp>
      <p:sp>
        <p:nvSpPr>
          <p:cNvPr id="8" name="Shape 4"/>
          <p:cNvSpPr/>
          <p:nvPr/>
        </p:nvSpPr>
        <p:spPr>
          <a:xfrm>
            <a:off x="2621220" y="2709803"/>
            <a:ext cx="777597" cy="44410"/>
          </a:xfrm>
          <a:prstGeom prst="roundRect">
            <a:avLst>
              <a:gd name="adj" fmla="val 225151"/>
            </a:avLst>
          </a:prstGeom>
          <a:solidFill>
            <a:srgbClr val="CECEC9"/>
          </a:solidFill>
          <a:ln/>
        </p:spPr>
      </p:sp>
      <p:sp>
        <p:nvSpPr>
          <p:cNvPr id="9" name="Shape 5"/>
          <p:cNvSpPr/>
          <p:nvPr/>
        </p:nvSpPr>
        <p:spPr>
          <a:xfrm>
            <a:off x="2121277" y="2482096"/>
            <a:ext cx="499943" cy="499943"/>
          </a:xfrm>
          <a:prstGeom prst="roundRect">
            <a:avLst>
              <a:gd name="adj" fmla="val 20000"/>
            </a:avLst>
          </a:prstGeom>
          <a:solidFill>
            <a:srgbClr val="E8E8E3"/>
          </a:solidFill>
          <a:ln w="7620">
            <a:solidFill>
              <a:srgbClr val="CECEC9"/>
            </a:solidFill>
            <a:prstDash val="solid"/>
          </a:ln>
        </p:spPr>
      </p:sp>
      <p:sp>
        <p:nvSpPr>
          <p:cNvPr id="10" name="Text 6"/>
          <p:cNvSpPr/>
          <p:nvPr/>
        </p:nvSpPr>
        <p:spPr>
          <a:xfrm>
            <a:off x="2299633" y="2523768"/>
            <a:ext cx="143232"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1</a:t>
            </a:r>
            <a:endParaRPr lang="en-US" sz="2624" dirty="0"/>
          </a:p>
        </p:txBody>
      </p:sp>
      <p:sp>
        <p:nvSpPr>
          <p:cNvPr id="11" name="Text 7"/>
          <p:cNvSpPr/>
          <p:nvPr/>
        </p:nvSpPr>
        <p:spPr>
          <a:xfrm>
            <a:off x="3593306" y="2530673"/>
            <a:ext cx="2777490" cy="347186"/>
          </a:xfrm>
          <a:prstGeom prst="rect">
            <a:avLst/>
          </a:prstGeom>
          <a:noFill/>
          <a:ln/>
        </p:spPr>
        <p:txBody>
          <a:bodyPr wrap="none" rtlCol="0" anchor="t"/>
          <a:lstStyle/>
          <a:p>
            <a:pPr algn="l" indent="0" marL="0">
              <a:lnSpc>
                <a:spcPts val="2734"/>
              </a:lnSpc>
              <a:buNone/>
            </a:pPr>
            <a:r>
              <a:rPr lang="en-US" sz="2187" dirty="0">
                <a:solidFill>
                  <a:srgbClr val="272525"/>
                </a:solidFill>
                <a:latin typeface="Gelasio" pitchFamily="34" charset="0"/>
                <a:ea typeface="Gelasio" pitchFamily="34" charset="-122"/>
                <a:cs typeface="Gelasio" pitchFamily="34" charset="-120"/>
              </a:rPr>
              <a:t>Step 1: Access HDFS</a:t>
            </a:r>
            <a:endParaRPr lang="en-US" sz="2187" dirty="0"/>
          </a:p>
        </p:txBody>
      </p:sp>
      <p:sp>
        <p:nvSpPr>
          <p:cNvPr id="12" name="Text 8"/>
          <p:cNvSpPr/>
          <p:nvPr/>
        </p:nvSpPr>
        <p:spPr>
          <a:xfrm>
            <a:off x="3593306" y="3011091"/>
            <a:ext cx="8999101" cy="355402"/>
          </a:xfrm>
          <a:prstGeom prst="rect">
            <a:avLst/>
          </a:prstGeom>
          <a:noFill/>
          <a:ln/>
        </p:spPr>
        <p:txBody>
          <a:bodyPr wrap="non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Access the Hadoop Distributed File System using the appropriate command line interface.</a:t>
            </a:r>
            <a:endParaRPr lang="en-US" sz="1750" dirty="0"/>
          </a:p>
        </p:txBody>
      </p:sp>
      <p:sp>
        <p:nvSpPr>
          <p:cNvPr id="13" name="Shape 9"/>
          <p:cNvSpPr/>
          <p:nvPr/>
        </p:nvSpPr>
        <p:spPr>
          <a:xfrm>
            <a:off x="2621220" y="4212134"/>
            <a:ext cx="777597" cy="44410"/>
          </a:xfrm>
          <a:prstGeom prst="roundRect">
            <a:avLst>
              <a:gd name="adj" fmla="val 225151"/>
            </a:avLst>
          </a:prstGeom>
          <a:solidFill>
            <a:srgbClr val="CECEC9"/>
          </a:solidFill>
          <a:ln/>
        </p:spPr>
      </p:sp>
      <p:sp>
        <p:nvSpPr>
          <p:cNvPr id="14" name="Shape 10"/>
          <p:cNvSpPr/>
          <p:nvPr/>
        </p:nvSpPr>
        <p:spPr>
          <a:xfrm>
            <a:off x="2121277" y="3984427"/>
            <a:ext cx="499943" cy="499943"/>
          </a:xfrm>
          <a:prstGeom prst="roundRect">
            <a:avLst>
              <a:gd name="adj" fmla="val 20000"/>
            </a:avLst>
          </a:prstGeom>
          <a:solidFill>
            <a:srgbClr val="E8E8E3"/>
          </a:solidFill>
          <a:ln w="7620">
            <a:solidFill>
              <a:srgbClr val="CECEC9"/>
            </a:solidFill>
            <a:prstDash val="solid"/>
          </a:ln>
        </p:spPr>
      </p:sp>
      <p:sp>
        <p:nvSpPr>
          <p:cNvPr id="15" name="Text 11"/>
          <p:cNvSpPr/>
          <p:nvPr/>
        </p:nvSpPr>
        <p:spPr>
          <a:xfrm>
            <a:off x="2278082" y="4026098"/>
            <a:ext cx="186214"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2</a:t>
            </a:r>
            <a:endParaRPr lang="en-US" sz="2624" dirty="0"/>
          </a:p>
        </p:txBody>
      </p:sp>
      <p:sp>
        <p:nvSpPr>
          <p:cNvPr id="16" name="Text 12"/>
          <p:cNvSpPr/>
          <p:nvPr/>
        </p:nvSpPr>
        <p:spPr>
          <a:xfrm>
            <a:off x="3593306" y="4033004"/>
            <a:ext cx="2777490" cy="347186"/>
          </a:xfrm>
          <a:prstGeom prst="rect">
            <a:avLst/>
          </a:prstGeom>
          <a:noFill/>
          <a:ln/>
        </p:spPr>
        <p:txBody>
          <a:bodyPr wrap="none" rtlCol="0" anchor="t"/>
          <a:lstStyle/>
          <a:p>
            <a:pPr algn="l" indent="0" marL="0">
              <a:lnSpc>
                <a:spcPts val="2734"/>
              </a:lnSpc>
              <a:buNone/>
            </a:pPr>
            <a:r>
              <a:rPr lang="en-US" sz="2187" dirty="0">
                <a:solidFill>
                  <a:srgbClr val="272525"/>
                </a:solidFill>
                <a:latin typeface="Gelasio" pitchFamily="34" charset="0"/>
                <a:ea typeface="Gelasio" pitchFamily="34" charset="-122"/>
                <a:cs typeface="Gelasio" pitchFamily="34" charset="-120"/>
              </a:rPr>
              <a:t>Step 2: Use Command</a:t>
            </a:r>
            <a:endParaRPr lang="en-US" sz="2187" dirty="0"/>
          </a:p>
        </p:txBody>
      </p:sp>
      <p:sp>
        <p:nvSpPr>
          <p:cNvPr id="17" name="Text 13"/>
          <p:cNvSpPr/>
          <p:nvPr/>
        </p:nvSpPr>
        <p:spPr>
          <a:xfrm>
            <a:off x="3593306" y="4513421"/>
            <a:ext cx="8999101" cy="710803"/>
          </a:xfrm>
          <a:prstGeom prst="rect">
            <a:avLst/>
          </a:prstGeom>
          <a:noFill/>
          <a:ln/>
        </p:spPr>
        <p:txBody>
          <a:bodyPr wrap="squar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Execute the command "hdfs dfs -mkdir -p /user/your_username/hdfs_dir" to create the directory.</a:t>
            </a:r>
            <a:endParaRPr lang="en-US" sz="1750" dirty="0"/>
          </a:p>
        </p:txBody>
      </p:sp>
      <p:sp>
        <p:nvSpPr>
          <p:cNvPr id="18" name="Shape 14"/>
          <p:cNvSpPr/>
          <p:nvPr/>
        </p:nvSpPr>
        <p:spPr>
          <a:xfrm>
            <a:off x="2621220" y="6069866"/>
            <a:ext cx="777597" cy="44410"/>
          </a:xfrm>
          <a:prstGeom prst="roundRect">
            <a:avLst>
              <a:gd name="adj" fmla="val 225151"/>
            </a:avLst>
          </a:prstGeom>
          <a:solidFill>
            <a:srgbClr val="CECEC9"/>
          </a:solidFill>
          <a:ln/>
        </p:spPr>
      </p:sp>
      <p:sp>
        <p:nvSpPr>
          <p:cNvPr id="19" name="Shape 15"/>
          <p:cNvSpPr/>
          <p:nvPr/>
        </p:nvSpPr>
        <p:spPr>
          <a:xfrm>
            <a:off x="2121277" y="5842159"/>
            <a:ext cx="499943" cy="499943"/>
          </a:xfrm>
          <a:prstGeom prst="roundRect">
            <a:avLst>
              <a:gd name="adj" fmla="val 20000"/>
            </a:avLst>
          </a:prstGeom>
          <a:solidFill>
            <a:srgbClr val="E8E8E3"/>
          </a:solidFill>
          <a:ln w="7620">
            <a:solidFill>
              <a:srgbClr val="CECEC9"/>
            </a:solidFill>
            <a:prstDash val="solid"/>
          </a:ln>
        </p:spPr>
      </p:sp>
      <p:sp>
        <p:nvSpPr>
          <p:cNvPr id="20" name="Text 16"/>
          <p:cNvSpPr/>
          <p:nvPr/>
        </p:nvSpPr>
        <p:spPr>
          <a:xfrm>
            <a:off x="2279273" y="5883831"/>
            <a:ext cx="183952"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3</a:t>
            </a:r>
            <a:endParaRPr lang="en-US" sz="2624" dirty="0"/>
          </a:p>
        </p:txBody>
      </p:sp>
      <p:sp>
        <p:nvSpPr>
          <p:cNvPr id="21" name="Text 17"/>
          <p:cNvSpPr/>
          <p:nvPr/>
        </p:nvSpPr>
        <p:spPr>
          <a:xfrm>
            <a:off x="3593306" y="5890736"/>
            <a:ext cx="2777490" cy="347186"/>
          </a:xfrm>
          <a:prstGeom prst="rect">
            <a:avLst/>
          </a:prstGeom>
          <a:noFill/>
          <a:ln/>
        </p:spPr>
        <p:txBody>
          <a:bodyPr wrap="none" rtlCol="0" anchor="t"/>
          <a:lstStyle/>
          <a:p>
            <a:pPr algn="l" indent="0" marL="0">
              <a:lnSpc>
                <a:spcPts val="2734"/>
              </a:lnSpc>
              <a:buNone/>
            </a:pPr>
            <a:r>
              <a:rPr lang="en-US" sz="2187" dirty="0">
                <a:solidFill>
                  <a:srgbClr val="272525"/>
                </a:solidFill>
                <a:latin typeface="Gelasio" pitchFamily="34" charset="0"/>
                <a:ea typeface="Gelasio" pitchFamily="34" charset="-122"/>
                <a:cs typeface="Gelasio" pitchFamily="34" charset="-120"/>
              </a:rPr>
              <a:t>Step 3: Verify</a:t>
            </a:r>
            <a:endParaRPr lang="en-US" sz="2187" dirty="0"/>
          </a:p>
        </p:txBody>
      </p:sp>
      <p:sp>
        <p:nvSpPr>
          <p:cNvPr id="22" name="Text 18"/>
          <p:cNvSpPr/>
          <p:nvPr/>
        </p:nvSpPr>
        <p:spPr>
          <a:xfrm>
            <a:off x="3593306" y="6371153"/>
            <a:ext cx="8999101" cy="355402"/>
          </a:xfrm>
          <a:prstGeom prst="rect">
            <a:avLst/>
          </a:prstGeom>
          <a:noFill/>
          <a:ln/>
        </p:spPr>
        <p:txBody>
          <a:bodyPr wrap="non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Verify the successful creation of the directory within HDFS.</a:t>
            </a:r>
            <a:endParaRPr lang="en-US" sz="1750"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687354"/>
            <a:ext cx="9568696"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1.Create a directory structure in HDFS:</a:t>
            </a:r>
            <a:endParaRPr lang="en-US" sz="4374" dirty="0"/>
          </a:p>
        </p:txBody>
      </p:sp>
      <p:pic>
        <p:nvPicPr>
          <p:cNvPr id="5" name="Image 1" descr="preencoded.png">    </p:cNvPr>
          <p:cNvPicPr>
            <a:picLocks noChangeAspect="1"/>
          </p:cNvPicPr>
          <p:nvPr/>
        </p:nvPicPr>
        <p:blipFill>
          <a:blip r:embed="rId2"/>
          <a:stretch>
            <a:fillRect/>
          </a:stretch>
        </p:blipFill>
        <p:spPr>
          <a:xfrm>
            <a:off x="2037993" y="2826068"/>
            <a:ext cx="10554414" cy="1511618"/>
          </a:xfrm>
          <a:prstGeom prst="rect">
            <a:avLst/>
          </a:prstGeom>
        </p:spPr>
      </p:pic>
      <p:sp>
        <p:nvSpPr>
          <p:cNvPr id="6" name="Text 2"/>
          <p:cNvSpPr/>
          <p:nvPr/>
        </p:nvSpPr>
        <p:spPr>
          <a:xfrm>
            <a:off x="2393394" y="4587597"/>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272525"/>
                </a:solidFill>
                <a:latin typeface="Lato" pitchFamily="34" charset="0"/>
                <a:ea typeface="Lato" pitchFamily="34" charset="-122"/>
                <a:cs typeface="Lato" pitchFamily="34" charset="-120"/>
              </a:rPr>
              <a:t>hdfs</a:t>
            </a:r>
            <a:pPr algn="l" indent="0" marL="0">
              <a:lnSpc>
                <a:spcPts val="2799"/>
              </a:lnSpc>
              <a:buNone/>
            </a:pPr>
            <a:r>
              <a:rPr lang="en-US" sz="1750" dirty="0">
                <a:solidFill>
                  <a:srgbClr val="272525"/>
                </a:solidFill>
                <a:highlight>
                  <a:srgbClr val="F3F3F1"/>
                </a:highlight>
                <a:latin typeface="Consolas" pitchFamily="34" charset="0"/>
                <a:ea typeface="Consolas" pitchFamily="34" charset="-122"/>
                <a:cs typeface="Consolas" pitchFamily="34" charset="-120"/>
              </a:rPr>
              <a:t> </a:t>
            </a:r>
            <a:pPr algn="l" indent="0" marL="0">
              <a:lnSpc>
                <a:spcPts val="2799"/>
              </a:lnSpc>
              <a:buNone/>
            </a:pPr>
            <a:r>
              <a:rPr lang="en-US" sz="1750" b="1" dirty="0">
                <a:solidFill>
                  <a:srgbClr val="272525"/>
                </a:solidFill>
                <a:latin typeface="Lato" pitchFamily="34" charset="0"/>
                <a:ea typeface="Lato" pitchFamily="34" charset="-122"/>
                <a:cs typeface="Lato" pitchFamily="34" charset="-120"/>
              </a:rPr>
              <a:t>dfs</a:t>
            </a:r>
            <a:pPr algn="l" indent="0" marL="0">
              <a:lnSpc>
                <a:spcPts val="2799"/>
              </a:lnSpc>
              <a:buNone/>
            </a:pPr>
            <a:r>
              <a:rPr lang="en-US" sz="1750" dirty="0">
                <a:solidFill>
                  <a:srgbClr val="272525"/>
                </a:solidFill>
                <a:latin typeface="Lato" pitchFamily="34" charset="0"/>
                <a:ea typeface="Lato" pitchFamily="34" charset="-122"/>
                <a:cs typeface="Lato" pitchFamily="34" charset="-120"/>
              </a:rPr>
              <a:t>: This is the command to interact with HDFS.</a:t>
            </a:r>
            <a:endParaRPr lang="en-US" sz="1750" dirty="0"/>
          </a:p>
        </p:txBody>
      </p:sp>
      <p:sp>
        <p:nvSpPr>
          <p:cNvPr id="7" name="Shape 3"/>
          <p:cNvSpPr/>
          <p:nvPr/>
        </p:nvSpPr>
        <p:spPr>
          <a:xfrm>
            <a:off x="2810232" y="4610457"/>
            <a:ext cx="79891" cy="304800"/>
          </a:xfrm>
          <a:prstGeom prst="roundRect">
            <a:avLst>
              <a:gd name="adj" fmla="val 41719"/>
            </a:avLst>
          </a:prstGeom>
          <a:solidFill>
            <a:srgbClr val="F3F3F1"/>
          </a:solidFill>
          <a:ln/>
        </p:spPr>
      </p:sp>
      <p:sp>
        <p:nvSpPr>
          <p:cNvPr id="8" name="Text 4"/>
          <p:cNvSpPr/>
          <p:nvPr/>
        </p:nvSpPr>
        <p:spPr>
          <a:xfrm>
            <a:off x="2393394" y="5031819"/>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272525"/>
                </a:solidFill>
                <a:latin typeface="Lato" pitchFamily="34" charset="0"/>
                <a:ea typeface="Lato" pitchFamily="34" charset="-122"/>
                <a:cs typeface="Lato" pitchFamily="34" charset="-120"/>
              </a:rPr>
              <a:t>-mkdir</a:t>
            </a:r>
            <a:pPr algn="l" indent="0" marL="0">
              <a:lnSpc>
                <a:spcPts val="2799"/>
              </a:lnSpc>
              <a:buNone/>
            </a:pPr>
            <a:r>
              <a:rPr lang="en-US" sz="1750" dirty="0">
                <a:solidFill>
                  <a:srgbClr val="272525"/>
                </a:solidFill>
                <a:highlight>
                  <a:srgbClr val="F3F3F1"/>
                </a:highlight>
                <a:latin typeface="Consolas" pitchFamily="34" charset="0"/>
                <a:ea typeface="Consolas" pitchFamily="34" charset="-122"/>
                <a:cs typeface="Consolas" pitchFamily="34" charset="-120"/>
              </a:rPr>
              <a:t> </a:t>
            </a:r>
            <a:pPr algn="l" indent="0" marL="0">
              <a:lnSpc>
                <a:spcPts val="2799"/>
              </a:lnSpc>
              <a:buNone/>
            </a:pPr>
            <a:r>
              <a:rPr lang="en-US" sz="1750" b="1" dirty="0">
                <a:solidFill>
                  <a:srgbClr val="272525"/>
                </a:solidFill>
                <a:latin typeface="Lato" pitchFamily="34" charset="0"/>
                <a:ea typeface="Lato" pitchFamily="34" charset="-122"/>
                <a:cs typeface="Lato" pitchFamily="34" charset="-120"/>
              </a:rPr>
              <a:t>-p</a:t>
            </a:r>
            <a:pPr algn="l" indent="0" marL="0">
              <a:lnSpc>
                <a:spcPts val="2799"/>
              </a:lnSpc>
              <a:buNone/>
            </a:pPr>
            <a:r>
              <a:rPr lang="en-US" sz="1750" dirty="0">
                <a:solidFill>
                  <a:srgbClr val="272525"/>
                </a:solidFill>
                <a:latin typeface="Lato" pitchFamily="34" charset="0"/>
                <a:ea typeface="Lato" pitchFamily="34" charset="-122"/>
                <a:cs typeface="Lato" pitchFamily="34" charset="-120"/>
              </a:rPr>
              <a:t>: This set of options instructs HDFS to create a directory, and the </a:t>
            </a:r>
            <a:pPr algn="l" indent="0" marL="0">
              <a:lnSpc>
                <a:spcPts val="2799"/>
              </a:lnSpc>
              <a:buNone/>
            </a:pPr>
            <a:r>
              <a:rPr lang="en-US" sz="1750" dirty="0">
                <a:solidFill>
                  <a:srgbClr val="272525"/>
                </a:solidFill>
                <a:highlight>
                  <a:srgbClr val="F3F3F1"/>
                </a:highlight>
                <a:latin typeface="Consolas" pitchFamily="34" charset="0"/>
                <a:ea typeface="Consolas" pitchFamily="34" charset="-122"/>
                <a:cs typeface="Consolas" pitchFamily="34" charset="-120"/>
              </a:rPr>
              <a:t>-p</a:t>
            </a:r>
            <a:pPr algn="l" indent="0" marL="0">
              <a:lnSpc>
                <a:spcPts val="2799"/>
              </a:lnSpc>
              <a:buNone/>
            </a:pPr>
            <a:r>
              <a:rPr lang="en-US" sz="1750" dirty="0">
                <a:solidFill>
                  <a:srgbClr val="272525"/>
                </a:solidFill>
                <a:latin typeface="Lato" pitchFamily="34" charset="0"/>
                <a:ea typeface="Lato" pitchFamily="34" charset="-122"/>
                <a:cs typeface="Lato" pitchFamily="34" charset="-120"/>
              </a:rPr>
              <a:t> flag ensures that parent directories are created if they do not exist.</a:t>
            </a:r>
            <a:endParaRPr lang="en-US" sz="1750" dirty="0"/>
          </a:p>
        </p:txBody>
      </p:sp>
      <p:sp>
        <p:nvSpPr>
          <p:cNvPr id="9" name="Shape 5"/>
          <p:cNvSpPr/>
          <p:nvPr/>
        </p:nvSpPr>
        <p:spPr>
          <a:xfrm>
            <a:off x="3042642" y="5054679"/>
            <a:ext cx="79891" cy="304800"/>
          </a:xfrm>
          <a:prstGeom prst="roundRect">
            <a:avLst>
              <a:gd name="adj" fmla="val 41719"/>
            </a:avLst>
          </a:prstGeom>
          <a:solidFill>
            <a:srgbClr val="F3F3F1"/>
          </a:solidFill>
          <a:ln/>
        </p:spPr>
      </p:sp>
      <p:sp>
        <p:nvSpPr>
          <p:cNvPr id="10" name="Text 6"/>
          <p:cNvSpPr/>
          <p:nvPr/>
        </p:nvSpPr>
        <p:spPr>
          <a:xfrm>
            <a:off x="2393394" y="5831443"/>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272525"/>
                </a:solidFill>
                <a:latin typeface="Lato" pitchFamily="34" charset="0"/>
                <a:ea typeface="Lato" pitchFamily="34" charset="-122"/>
                <a:cs typeface="Lato" pitchFamily="34" charset="-120"/>
              </a:rPr>
              <a:t>/user/your_username/hdfs_directory</a:t>
            </a:r>
            <a:pPr algn="l" indent="0" marL="0">
              <a:lnSpc>
                <a:spcPts val="2799"/>
              </a:lnSpc>
              <a:buNone/>
            </a:pPr>
            <a:r>
              <a:rPr lang="en-US" sz="1750" dirty="0">
                <a:solidFill>
                  <a:srgbClr val="272525"/>
                </a:solidFill>
                <a:latin typeface="Lato" pitchFamily="34" charset="0"/>
                <a:ea typeface="Lato" pitchFamily="34" charset="-122"/>
                <a:cs typeface="Lato" pitchFamily="34" charset="-120"/>
              </a:rPr>
              <a:t>: This is the path where the new directory will be created. Replace </a:t>
            </a:r>
            <a:pPr algn="l" indent="0" marL="0">
              <a:lnSpc>
                <a:spcPts val="2799"/>
              </a:lnSpc>
              <a:buNone/>
            </a:pPr>
            <a:r>
              <a:rPr lang="en-US" sz="1750" dirty="0">
                <a:solidFill>
                  <a:srgbClr val="272525"/>
                </a:solidFill>
                <a:highlight>
                  <a:srgbClr val="F3F3F1"/>
                </a:highlight>
                <a:latin typeface="Consolas" pitchFamily="34" charset="0"/>
                <a:ea typeface="Consolas" pitchFamily="34" charset="-122"/>
                <a:cs typeface="Consolas" pitchFamily="34" charset="-120"/>
              </a:rPr>
              <a:t>your_username</a:t>
            </a:r>
            <a:pPr algn="l" indent="0" marL="0">
              <a:lnSpc>
                <a:spcPts val="2799"/>
              </a:lnSpc>
              <a:buNone/>
            </a:pPr>
            <a:r>
              <a:rPr lang="en-US" sz="1750" dirty="0">
                <a:solidFill>
                  <a:srgbClr val="272525"/>
                </a:solidFill>
                <a:latin typeface="Lato" pitchFamily="34" charset="0"/>
                <a:ea typeface="Lato" pitchFamily="34" charset="-122"/>
                <a:cs typeface="Lato" pitchFamily="34" charset="-120"/>
              </a:rPr>
              <a:t> with your actual username and </a:t>
            </a:r>
            <a:pPr algn="l" indent="0" marL="0">
              <a:lnSpc>
                <a:spcPts val="2799"/>
              </a:lnSpc>
              <a:buNone/>
            </a:pPr>
            <a:r>
              <a:rPr lang="en-US" sz="1750" dirty="0">
                <a:solidFill>
                  <a:srgbClr val="272525"/>
                </a:solidFill>
                <a:highlight>
                  <a:srgbClr val="F3F3F1"/>
                </a:highlight>
                <a:latin typeface="Consolas" pitchFamily="34" charset="0"/>
                <a:ea typeface="Consolas" pitchFamily="34" charset="-122"/>
                <a:cs typeface="Consolas" pitchFamily="34" charset="-120"/>
              </a:rPr>
              <a:t>hdfs_directory</a:t>
            </a:r>
            <a:pPr algn="l" indent="0" marL="0">
              <a:lnSpc>
                <a:spcPts val="2799"/>
              </a:lnSpc>
              <a:buNone/>
            </a:pPr>
            <a:r>
              <a:rPr lang="en-US" sz="1750" dirty="0">
                <a:solidFill>
                  <a:srgbClr val="272525"/>
                </a:solidFill>
                <a:latin typeface="Lato" pitchFamily="34" charset="0"/>
                <a:ea typeface="Lato" pitchFamily="34" charset="-122"/>
                <a:cs typeface="Lato" pitchFamily="34" charset="-120"/>
              </a:rPr>
              <a:t> with the desired directory name.</a:t>
            </a:r>
            <a:endParaRPr lang="en-US" sz="1750"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523881"/>
            <a:ext cx="10554414" cy="1110853"/>
          </a:xfrm>
          <a:prstGeom prst="rect">
            <a:avLst/>
          </a:prstGeom>
          <a:noFill/>
          <a:ln/>
        </p:spPr>
        <p:txBody>
          <a:bodyPr wrap="square" rtlCol="0" anchor="t"/>
          <a:lstStyle/>
          <a:p>
            <a:pPr indent="0" marL="0">
              <a:lnSpc>
                <a:spcPts val="4374"/>
              </a:lnSpc>
              <a:buNone/>
            </a:pPr>
            <a:r>
              <a:rPr lang="en-US" sz="3499" dirty="0">
                <a:solidFill>
                  <a:srgbClr val="312F2B"/>
                </a:solidFill>
                <a:latin typeface="Gelasio" pitchFamily="34" charset="0"/>
                <a:ea typeface="Gelasio" pitchFamily="34" charset="-122"/>
                <a:cs typeface="Gelasio" pitchFamily="34" charset="-120"/>
              </a:rPr>
              <a:t>2.Write HDFS command to see contents of files which are present in HDFS:</a:t>
            </a:r>
            <a:endParaRPr lang="en-US" sz="3499" dirty="0"/>
          </a:p>
        </p:txBody>
      </p:sp>
      <p:pic>
        <p:nvPicPr>
          <p:cNvPr id="5" name="Image 1" descr="preencoded.png">    </p:cNvPr>
          <p:cNvPicPr>
            <a:picLocks noChangeAspect="1"/>
          </p:cNvPicPr>
          <p:nvPr/>
        </p:nvPicPr>
        <p:blipFill>
          <a:blip r:embed="rId2"/>
          <a:stretch>
            <a:fillRect/>
          </a:stretch>
        </p:blipFill>
        <p:spPr>
          <a:xfrm>
            <a:off x="2037993" y="3079075"/>
            <a:ext cx="10304383" cy="1777484"/>
          </a:xfrm>
          <a:prstGeom prst="rect">
            <a:avLst/>
          </a:prstGeom>
        </p:spPr>
      </p:pic>
      <p:sp>
        <p:nvSpPr>
          <p:cNvPr id="6" name="Text 2"/>
          <p:cNvSpPr/>
          <p:nvPr/>
        </p:nvSpPr>
        <p:spPr>
          <a:xfrm>
            <a:off x="2393394" y="5106472"/>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272525"/>
                </a:solidFill>
                <a:latin typeface="Lato" pitchFamily="34" charset="0"/>
                <a:ea typeface="Lato" pitchFamily="34" charset="-122"/>
                <a:cs typeface="Lato" pitchFamily="34" charset="-120"/>
              </a:rPr>
              <a:t>hdfs dfs</a:t>
            </a:r>
            <a:pPr algn="l" indent="0" marL="0">
              <a:lnSpc>
                <a:spcPts val="2799"/>
              </a:lnSpc>
              <a:buNone/>
            </a:pPr>
            <a:r>
              <a:rPr lang="en-US" sz="1750" dirty="0">
                <a:solidFill>
                  <a:srgbClr val="272525"/>
                </a:solidFill>
                <a:latin typeface="Lato" pitchFamily="34" charset="0"/>
                <a:ea typeface="Lato" pitchFamily="34" charset="-122"/>
                <a:cs typeface="Lato" pitchFamily="34" charset="-120"/>
              </a:rPr>
              <a:t>: This is the command to interact with HDFS.</a:t>
            </a:r>
            <a:endParaRPr lang="en-US" sz="1750" dirty="0"/>
          </a:p>
        </p:txBody>
      </p:sp>
      <p:sp>
        <p:nvSpPr>
          <p:cNvPr id="7" name="Text 3"/>
          <p:cNvSpPr/>
          <p:nvPr/>
        </p:nvSpPr>
        <p:spPr>
          <a:xfrm>
            <a:off x="2393394" y="5550694"/>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272525"/>
                </a:solidFill>
                <a:latin typeface="Lato" pitchFamily="34" charset="0"/>
                <a:ea typeface="Lato" pitchFamily="34" charset="-122"/>
                <a:cs typeface="Lato" pitchFamily="34" charset="-120"/>
              </a:rPr>
              <a:t>-cat</a:t>
            </a:r>
            <a:pPr algn="l" indent="0" marL="0">
              <a:lnSpc>
                <a:spcPts val="2799"/>
              </a:lnSpc>
              <a:buNone/>
            </a:pPr>
            <a:r>
              <a:rPr lang="en-US" sz="1750" dirty="0">
                <a:solidFill>
                  <a:srgbClr val="272525"/>
                </a:solidFill>
                <a:latin typeface="Lato" pitchFamily="34" charset="0"/>
                <a:ea typeface="Lato" pitchFamily="34" charset="-122"/>
                <a:cs typeface="Lato" pitchFamily="34" charset="-120"/>
              </a:rPr>
              <a:t>: This option is used to concatenate and display the contents of files.</a:t>
            </a:r>
            <a:endParaRPr lang="en-US" sz="1750" dirty="0"/>
          </a:p>
        </p:txBody>
      </p:sp>
      <p:sp>
        <p:nvSpPr>
          <p:cNvPr id="8" name="Text 4"/>
          <p:cNvSpPr/>
          <p:nvPr/>
        </p:nvSpPr>
        <p:spPr>
          <a:xfrm>
            <a:off x="2393394" y="5994916"/>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272525"/>
                </a:solidFill>
                <a:latin typeface="Lato" pitchFamily="34" charset="0"/>
                <a:ea typeface="Lato" pitchFamily="34" charset="-122"/>
                <a:cs typeface="Lato" pitchFamily="34" charset="-120"/>
              </a:rPr>
              <a:t>/user/your_username/hdfs_directory/file.txt</a:t>
            </a:r>
            <a:pPr algn="l" indent="0" marL="0">
              <a:lnSpc>
                <a:spcPts val="2799"/>
              </a:lnSpc>
              <a:buNone/>
            </a:pPr>
            <a:r>
              <a:rPr lang="en-US" sz="1750" dirty="0">
                <a:solidFill>
                  <a:srgbClr val="272525"/>
                </a:solidFill>
                <a:latin typeface="Lato" pitchFamily="34" charset="0"/>
                <a:ea typeface="Lato" pitchFamily="34" charset="-122"/>
                <a:cs typeface="Lato" pitchFamily="34" charset="-120"/>
              </a:rPr>
              <a:t>: This is the path to the file whose contents you want to view. Replace </a:t>
            </a:r>
            <a:pPr algn="l" indent="0" marL="0">
              <a:lnSpc>
                <a:spcPts val="2799"/>
              </a:lnSpc>
              <a:buNone/>
            </a:pPr>
            <a:r>
              <a:rPr lang="en-US" sz="1750" dirty="0">
                <a:solidFill>
                  <a:srgbClr val="272525"/>
                </a:solidFill>
                <a:highlight>
                  <a:srgbClr val="F3F3F1"/>
                </a:highlight>
                <a:latin typeface="Consolas" pitchFamily="34" charset="0"/>
                <a:ea typeface="Consolas" pitchFamily="34" charset="-122"/>
                <a:cs typeface="Consolas" pitchFamily="34" charset="-120"/>
              </a:rPr>
              <a:t>your_username</a:t>
            </a:r>
            <a:pPr algn="l" indent="0" marL="0">
              <a:lnSpc>
                <a:spcPts val="2799"/>
              </a:lnSpc>
              <a:buNone/>
            </a:pPr>
            <a:r>
              <a:rPr lang="en-US" sz="1750" dirty="0">
                <a:solidFill>
                  <a:srgbClr val="272525"/>
                </a:solidFill>
                <a:latin typeface="Lato" pitchFamily="34" charset="0"/>
                <a:ea typeface="Lato" pitchFamily="34" charset="-122"/>
                <a:cs typeface="Lato" pitchFamily="34" charset="-120"/>
              </a:rPr>
              <a:t>, </a:t>
            </a:r>
            <a:pPr algn="l" indent="0" marL="0">
              <a:lnSpc>
                <a:spcPts val="2799"/>
              </a:lnSpc>
              <a:buNone/>
            </a:pPr>
            <a:r>
              <a:rPr lang="en-US" sz="1750" dirty="0">
                <a:solidFill>
                  <a:srgbClr val="272525"/>
                </a:solidFill>
                <a:highlight>
                  <a:srgbClr val="F3F3F1"/>
                </a:highlight>
                <a:latin typeface="Consolas" pitchFamily="34" charset="0"/>
                <a:ea typeface="Consolas" pitchFamily="34" charset="-122"/>
                <a:cs typeface="Consolas" pitchFamily="34" charset="-120"/>
              </a:rPr>
              <a:t>hdfs_directory</a:t>
            </a:r>
            <a:pPr algn="l" indent="0" marL="0">
              <a:lnSpc>
                <a:spcPts val="2799"/>
              </a:lnSpc>
              <a:buNone/>
            </a:pPr>
            <a:r>
              <a:rPr lang="en-US" sz="1750" dirty="0">
                <a:solidFill>
                  <a:srgbClr val="272525"/>
                </a:solidFill>
                <a:latin typeface="Lato" pitchFamily="34" charset="0"/>
                <a:ea typeface="Lato" pitchFamily="34" charset="-122"/>
                <a:cs typeface="Lato" pitchFamily="34" charset="-120"/>
              </a:rPr>
              <a:t>, and </a:t>
            </a:r>
            <a:pPr algn="l" indent="0" marL="0">
              <a:lnSpc>
                <a:spcPts val="2799"/>
              </a:lnSpc>
              <a:buNone/>
            </a:pPr>
            <a:r>
              <a:rPr lang="en-US" sz="1750" dirty="0">
                <a:solidFill>
                  <a:srgbClr val="272525"/>
                </a:solidFill>
                <a:highlight>
                  <a:srgbClr val="F3F3F1"/>
                </a:highlight>
                <a:latin typeface="Consolas" pitchFamily="34" charset="0"/>
                <a:ea typeface="Consolas" pitchFamily="34" charset="-122"/>
                <a:cs typeface="Consolas" pitchFamily="34" charset="-120"/>
              </a:rPr>
              <a:t>file.txt</a:t>
            </a:r>
            <a:pPr algn="l" indent="0" marL="0">
              <a:lnSpc>
                <a:spcPts val="2799"/>
              </a:lnSpc>
              <a:buNone/>
            </a:pPr>
            <a:r>
              <a:rPr lang="en-US" sz="1750" dirty="0">
                <a:solidFill>
                  <a:srgbClr val="272525"/>
                </a:solidFill>
                <a:latin typeface="Lato" pitchFamily="34" charset="0"/>
                <a:ea typeface="Lato" pitchFamily="34" charset="-122"/>
                <a:cs typeface="Lato" pitchFamily="34" charset="-120"/>
              </a:rPr>
              <a:t> with the actual values.</a:t>
            </a:r>
            <a:endParaRPr lang="en-US" sz="175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423755"/>
            <a:ext cx="8468201" cy="555427"/>
          </a:xfrm>
          <a:prstGeom prst="rect">
            <a:avLst/>
          </a:prstGeom>
          <a:noFill/>
          <a:ln/>
        </p:spPr>
        <p:txBody>
          <a:bodyPr wrap="none" rtlCol="0" anchor="t"/>
          <a:lstStyle/>
          <a:p>
            <a:pPr indent="0" marL="0">
              <a:lnSpc>
                <a:spcPts val="4374"/>
              </a:lnSpc>
              <a:buNone/>
            </a:pPr>
            <a:r>
              <a:rPr lang="en-US" sz="3499" dirty="0">
                <a:solidFill>
                  <a:srgbClr val="312F2B"/>
                </a:solidFill>
                <a:latin typeface="Gelasio" pitchFamily="34" charset="0"/>
                <a:ea typeface="Gelasio" pitchFamily="34" charset="-122"/>
                <a:cs typeface="Gelasio" pitchFamily="34" charset="-120"/>
              </a:rPr>
              <a:t>Viewing Data Contents, Files and Directory</a:t>
            </a:r>
            <a:endParaRPr lang="en-US" sz="3499" dirty="0"/>
          </a:p>
        </p:txBody>
      </p:sp>
      <p:sp>
        <p:nvSpPr>
          <p:cNvPr id="5" name="Text 2"/>
          <p:cNvSpPr/>
          <p:nvPr/>
        </p:nvSpPr>
        <p:spPr>
          <a:xfrm>
            <a:off x="2037993" y="3423523"/>
            <a:ext cx="10554414" cy="1777008"/>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In Hadoop Distributed File System (HDFS), efficient data exploration is crucial for effective data management. Understanding the contents of files and directories is key to unlocking insights. Utilizing HDFS commands, users can seamlessly navigate through data, view file contents, and examine directory structures. This capability facilitates a comprehensive analysis of data stored in HDFS, laying the foundation for informed decision-making and data-driven insights.</a:t>
            </a:r>
            <a:endParaRPr lang="en-US" sz="1750" dirty="0"/>
          </a:p>
        </p:txBody>
      </p:sp>
      <p:sp>
        <p:nvSpPr>
          <p:cNvPr id="6" name="Text 3"/>
          <p:cNvSpPr/>
          <p:nvPr/>
        </p:nvSpPr>
        <p:spPr>
          <a:xfrm>
            <a:off x="2037993" y="5450443"/>
            <a:ext cx="10554414" cy="355402"/>
          </a:xfrm>
          <a:prstGeom prst="rect">
            <a:avLst/>
          </a:prstGeom>
          <a:noFill/>
          <a:ln/>
        </p:spPr>
        <p:txBody>
          <a:bodyPr wrap="none" rtlCol="0" anchor="t"/>
          <a:lstStyle/>
          <a:p>
            <a:pPr indent="0" marL="0">
              <a:lnSpc>
                <a:spcPts val="2799"/>
              </a:lnSpc>
              <a:buNone/>
            </a:pP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378750"/>
            <a:ext cx="6874073" cy="555427"/>
          </a:xfrm>
          <a:prstGeom prst="rect">
            <a:avLst/>
          </a:prstGeom>
          <a:noFill/>
          <a:ln/>
        </p:spPr>
        <p:txBody>
          <a:bodyPr wrap="none" rtlCol="0" anchor="t"/>
          <a:lstStyle/>
          <a:p>
            <a:pPr indent="0" marL="0">
              <a:lnSpc>
                <a:spcPts val="4374"/>
              </a:lnSpc>
              <a:buNone/>
            </a:pPr>
            <a:r>
              <a:rPr lang="en-US" sz="3499" dirty="0">
                <a:solidFill>
                  <a:srgbClr val="312F2B"/>
                </a:solidFill>
                <a:latin typeface="Gelasio" pitchFamily="34" charset="0"/>
                <a:ea typeface="Gelasio" pitchFamily="34" charset="-122"/>
                <a:cs typeface="Gelasio" pitchFamily="34" charset="-120"/>
              </a:rPr>
              <a:t>1.See the contents of files in HDFS:</a:t>
            </a:r>
            <a:endParaRPr lang="en-US" sz="3499" dirty="0"/>
          </a:p>
        </p:txBody>
      </p:sp>
      <p:pic>
        <p:nvPicPr>
          <p:cNvPr id="5" name="Image 1" descr="preencoded.png">    </p:cNvPr>
          <p:cNvPicPr>
            <a:picLocks noChangeAspect="1"/>
          </p:cNvPicPr>
          <p:nvPr/>
        </p:nvPicPr>
        <p:blipFill>
          <a:blip r:embed="rId2"/>
          <a:stretch>
            <a:fillRect/>
          </a:stretch>
        </p:blipFill>
        <p:spPr>
          <a:xfrm>
            <a:off x="2037993" y="3378518"/>
            <a:ext cx="10554414" cy="1511618"/>
          </a:xfrm>
          <a:prstGeom prst="rect">
            <a:avLst/>
          </a:prstGeom>
        </p:spPr>
      </p:pic>
      <p:sp>
        <p:nvSpPr>
          <p:cNvPr id="6" name="Text 2"/>
          <p:cNvSpPr/>
          <p:nvPr/>
        </p:nvSpPr>
        <p:spPr>
          <a:xfrm>
            <a:off x="2037993" y="5140047"/>
            <a:ext cx="10554414"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Replace </a:t>
            </a:r>
            <a:pPr indent="0" marL="0">
              <a:lnSpc>
                <a:spcPts val="2799"/>
              </a:lnSpc>
              <a:buNone/>
            </a:pPr>
            <a:r>
              <a:rPr lang="en-US" sz="1750" dirty="0">
                <a:solidFill>
                  <a:srgbClr val="272525"/>
                </a:solidFill>
                <a:highlight>
                  <a:srgbClr val="F3F3F1"/>
                </a:highlight>
                <a:latin typeface="Consolas" pitchFamily="34" charset="0"/>
                <a:ea typeface="Consolas" pitchFamily="34" charset="-122"/>
                <a:cs typeface="Consolas" pitchFamily="34" charset="-120"/>
              </a:rPr>
              <a:t>your_username</a:t>
            </a:r>
            <a:pPr indent="0" marL="0">
              <a:lnSpc>
                <a:spcPts val="2799"/>
              </a:lnSpc>
              <a:buNone/>
            </a:pPr>
            <a:r>
              <a:rPr lang="en-US" sz="1750" dirty="0">
                <a:solidFill>
                  <a:srgbClr val="272525"/>
                </a:solidFill>
                <a:latin typeface="Lato" pitchFamily="34" charset="0"/>
                <a:ea typeface="Lato" pitchFamily="34" charset="-122"/>
                <a:cs typeface="Lato" pitchFamily="34" charset="-120"/>
              </a:rPr>
              <a:t> with your actual username, </a:t>
            </a:r>
            <a:pPr indent="0" marL="0">
              <a:lnSpc>
                <a:spcPts val="2799"/>
              </a:lnSpc>
              <a:buNone/>
            </a:pPr>
            <a:r>
              <a:rPr lang="en-US" sz="1750" dirty="0">
                <a:solidFill>
                  <a:srgbClr val="272525"/>
                </a:solidFill>
                <a:highlight>
                  <a:srgbClr val="F3F3F1"/>
                </a:highlight>
                <a:latin typeface="Consolas" pitchFamily="34" charset="0"/>
                <a:ea typeface="Consolas" pitchFamily="34" charset="-122"/>
                <a:cs typeface="Consolas" pitchFamily="34" charset="-120"/>
              </a:rPr>
              <a:t>hdfs_directory</a:t>
            </a:r>
            <a:pPr indent="0" marL="0">
              <a:lnSpc>
                <a:spcPts val="2799"/>
              </a:lnSpc>
              <a:buNone/>
            </a:pPr>
            <a:r>
              <a:rPr lang="en-US" sz="1750" dirty="0">
                <a:solidFill>
                  <a:srgbClr val="272525"/>
                </a:solidFill>
                <a:latin typeface="Lato" pitchFamily="34" charset="0"/>
                <a:ea typeface="Lato" pitchFamily="34" charset="-122"/>
                <a:cs typeface="Lato" pitchFamily="34" charset="-120"/>
              </a:rPr>
              <a:t> with the HDFS directory, and </a:t>
            </a:r>
            <a:pPr indent="0" marL="0">
              <a:lnSpc>
                <a:spcPts val="2799"/>
              </a:lnSpc>
              <a:buNone/>
            </a:pPr>
            <a:r>
              <a:rPr lang="en-US" sz="1750" dirty="0">
                <a:solidFill>
                  <a:srgbClr val="272525"/>
                </a:solidFill>
                <a:highlight>
                  <a:srgbClr val="F3F3F1"/>
                </a:highlight>
                <a:latin typeface="Consolas" pitchFamily="34" charset="0"/>
                <a:ea typeface="Consolas" pitchFamily="34" charset="-122"/>
                <a:cs typeface="Consolas" pitchFamily="34" charset="-120"/>
              </a:rPr>
              <a:t>file.txt</a:t>
            </a:r>
            <a:pPr indent="0" marL="0">
              <a:lnSpc>
                <a:spcPts val="2799"/>
              </a:lnSpc>
              <a:buNone/>
            </a:pPr>
            <a:r>
              <a:rPr lang="en-US" sz="1750" dirty="0">
                <a:solidFill>
                  <a:srgbClr val="272525"/>
                </a:solidFill>
                <a:latin typeface="Lato" pitchFamily="34" charset="0"/>
                <a:ea typeface="Lato" pitchFamily="34" charset="-122"/>
                <a:cs typeface="Lato" pitchFamily="34" charset="-120"/>
              </a:rPr>
              <a:t> with the specific file you want to view.</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587109"/>
            <a:ext cx="9647158" cy="555427"/>
          </a:xfrm>
          <a:prstGeom prst="rect">
            <a:avLst/>
          </a:prstGeom>
          <a:noFill/>
          <a:ln/>
        </p:spPr>
        <p:txBody>
          <a:bodyPr wrap="none" rtlCol="0" anchor="t"/>
          <a:lstStyle/>
          <a:p>
            <a:pPr indent="0" marL="0">
              <a:lnSpc>
                <a:spcPts val="4374"/>
              </a:lnSpc>
              <a:buNone/>
            </a:pPr>
            <a:r>
              <a:rPr lang="en-US" sz="3499" dirty="0">
                <a:solidFill>
                  <a:srgbClr val="312F2B"/>
                </a:solidFill>
                <a:latin typeface="Gelasio" pitchFamily="34" charset="0"/>
                <a:ea typeface="Gelasio" pitchFamily="34" charset="-122"/>
                <a:cs typeface="Gelasio" pitchFamily="34" charset="-120"/>
              </a:rPr>
              <a:t>2.See the contents of files in a directory in HDFS:</a:t>
            </a:r>
            <a:endParaRPr lang="en-US" sz="3499" dirty="0"/>
          </a:p>
        </p:txBody>
      </p:sp>
      <p:pic>
        <p:nvPicPr>
          <p:cNvPr id="5" name="Image 1" descr="preencoded.png">    </p:cNvPr>
          <p:cNvPicPr>
            <a:picLocks noChangeAspect="1"/>
          </p:cNvPicPr>
          <p:nvPr/>
        </p:nvPicPr>
        <p:blipFill>
          <a:blip r:embed="rId2"/>
          <a:stretch>
            <a:fillRect/>
          </a:stretch>
        </p:blipFill>
        <p:spPr>
          <a:xfrm>
            <a:off x="2037993" y="3586877"/>
            <a:ext cx="10554414" cy="1450181"/>
          </a:xfrm>
          <a:prstGeom prst="rect">
            <a:avLst/>
          </a:prstGeom>
        </p:spPr>
      </p:pic>
      <p:sp>
        <p:nvSpPr>
          <p:cNvPr id="6" name="Text 2"/>
          <p:cNvSpPr/>
          <p:nvPr/>
        </p:nvSpPr>
        <p:spPr>
          <a:xfrm>
            <a:off x="2037993" y="5286970"/>
            <a:ext cx="10554414"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Replace </a:t>
            </a:r>
            <a:pPr indent="0" marL="0">
              <a:lnSpc>
                <a:spcPts val="2799"/>
              </a:lnSpc>
              <a:buNone/>
            </a:pPr>
            <a:r>
              <a:rPr lang="en-US" sz="1750" dirty="0">
                <a:solidFill>
                  <a:srgbClr val="272525"/>
                </a:solidFill>
                <a:highlight>
                  <a:srgbClr val="F3F3F1"/>
                </a:highlight>
                <a:latin typeface="Consolas" pitchFamily="34" charset="0"/>
                <a:ea typeface="Consolas" pitchFamily="34" charset="-122"/>
                <a:cs typeface="Consolas" pitchFamily="34" charset="-120"/>
              </a:rPr>
              <a:t>your_username</a:t>
            </a:r>
            <a:pPr indent="0" marL="0">
              <a:lnSpc>
                <a:spcPts val="2799"/>
              </a:lnSpc>
              <a:buNone/>
            </a:pPr>
            <a:r>
              <a:rPr lang="en-US" sz="1750" dirty="0">
                <a:solidFill>
                  <a:srgbClr val="272525"/>
                </a:solidFill>
                <a:latin typeface="Lato" pitchFamily="34" charset="0"/>
                <a:ea typeface="Lato" pitchFamily="34" charset="-122"/>
                <a:cs typeface="Lato" pitchFamily="34" charset="-120"/>
              </a:rPr>
              <a:t> and </a:t>
            </a:r>
            <a:pPr indent="0" marL="0">
              <a:lnSpc>
                <a:spcPts val="2799"/>
              </a:lnSpc>
              <a:buNone/>
            </a:pPr>
            <a:r>
              <a:rPr lang="en-US" sz="1750" dirty="0">
                <a:solidFill>
                  <a:srgbClr val="272525"/>
                </a:solidFill>
                <a:highlight>
                  <a:srgbClr val="F3F3F1"/>
                </a:highlight>
                <a:latin typeface="Consolas" pitchFamily="34" charset="0"/>
                <a:ea typeface="Consolas" pitchFamily="34" charset="-122"/>
                <a:cs typeface="Consolas" pitchFamily="34" charset="-120"/>
              </a:rPr>
              <a:t>hdfs_directory</a:t>
            </a:r>
            <a:pPr indent="0" marL="0">
              <a:lnSpc>
                <a:spcPts val="2799"/>
              </a:lnSpc>
              <a:buNone/>
            </a:pPr>
            <a:r>
              <a:rPr lang="en-US" sz="1750" dirty="0">
                <a:solidFill>
                  <a:srgbClr val="272525"/>
                </a:solidFill>
                <a:latin typeface="Lato" pitchFamily="34" charset="0"/>
                <a:ea typeface="Lato" pitchFamily="34" charset="-122"/>
                <a:cs typeface="Lato" pitchFamily="34" charset="-120"/>
              </a:rPr>
              <a:t> with the actual username and HDFS directory.</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2597825"/>
            <a:ext cx="9019223"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Understanding the Purpose of HDFS</a:t>
            </a:r>
            <a:endParaRPr lang="en-US" sz="4374" dirty="0"/>
          </a:p>
        </p:txBody>
      </p:sp>
      <p:sp>
        <p:nvSpPr>
          <p:cNvPr id="7" name="Shape 3"/>
          <p:cNvSpPr/>
          <p:nvPr/>
        </p:nvSpPr>
        <p:spPr>
          <a:xfrm>
            <a:off x="2037993" y="3625453"/>
            <a:ext cx="3370064" cy="2006203"/>
          </a:xfrm>
          <a:prstGeom prst="roundRect">
            <a:avLst>
              <a:gd name="adj" fmla="val 4984"/>
            </a:avLst>
          </a:prstGeom>
          <a:solidFill>
            <a:srgbClr val="E8E8E3"/>
          </a:solidFill>
          <a:ln w="7620">
            <a:solidFill>
              <a:srgbClr val="CECEC9"/>
            </a:solidFill>
            <a:prstDash val="solid"/>
          </a:ln>
        </p:spPr>
      </p:sp>
      <p:sp>
        <p:nvSpPr>
          <p:cNvPr id="8" name="Text 4"/>
          <p:cNvSpPr/>
          <p:nvPr/>
        </p:nvSpPr>
        <p:spPr>
          <a:xfrm>
            <a:off x="2267783" y="3855244"/>
            <a:ext cx="2777490"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Data Storage</a:t>
            </a:r>
            <a:endParaRPr lang="en-US" sz="2187" dirty="0"/>
          </a:p>
        </p:txBody>
      </p:sp>
      <p:sp>
        <p:nvSpPr>
          <p:cNvPr id="9" name="Text 5"/>
          <p:cNvSpPr/>
          <p:nvPr/>
        </p:nvSpPr>
        <p:spPr>
          <a:xfrm>
            <a:off x="2267783" y="4335661"/>
            <a:ext cx="2910483"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HDFS is designed for reliable and efficient storage of large datasets.</a:t>
            </a:r>
            <a:endParaRPr lang="en-US" sz="1750" dirty="0"/>
          </a:p>
        </p:txBody>
      </p:sp>
      <p:sp>
        <p:nvSpPr>
          <p:cNvPr id="10" name="Shape 6"/>
          <p:cNvSpPr/>
          <p:nvPr/>
        </p:nvSpPr>
        <p:spPr>
          <a:xfrm>
            <a:off x="5630228" y="3625453"/>
            <a:ext cx="3370064" cy="2006203"/>
          </a:xfrm>
          <a:prstGeom prst="roundRect">
            <a:avLst>
              <a:gd name="adj" fmla="val 4984"/>
            </a:avLst>
          </a:prstGeom>
          <a:solidFill>
            <a:srgbClr val="E8E8E3"/>
          </a:solidFill>
          <a:ln w="7620">
            <a:solidFill>
              <a:srgbClr val="CECEC9"/>
            </a:solidFill>
            <a:prstDash val="solid"/>
          </a:ln>
        </p:spPr>
      </p:sp>
      <p:sp>
        <p:nvSpPr>
          <p:cNvPr id="11" name="Text 7"/>
          <p:cNvSpPr/>
          <p:nvPr/>
        </p:nvSpPr>
        <p:spPr>
          <a:xfrm>
            <a:off x="5860018" y="3855244"/>
            <a:ext cx="2777490"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Data Retrieval</a:t>
            </a:r>
            <a:endParaRPr lang="en-US" sz="2187" dirty="0"/>
          </a:p>
        </p:txBody>
      </p:sp>
      <p:sp>
        <p:nvSpPr>
          <p:cNvPr id="12" name="Text 8"/>
          <p:cNvSpPr/>
          <p:nvPr/>
        </p:nvSpPr>
        <p:spPr>
          <a:xfrm>
            <a:off x="5860018" y="4335661"/>
            <a:ext cx="2910483"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It allows for the retrieval of data through distributed processing for fast access.</a:t>
            </a:r>
            <a:endParaRPr lang="en-US" sz="1750" dirty="0"/>
          </a:p>
        </p:txBody>
      </p:sp>
      <p:sp>
        <p:nvSpPr>
          <p:cNvPr id="13" name="Shape 9"/>
          <p:cNvSpPr/>
          <p:nvPr/>
        </p:nvSpPr>
        <p:spPr>
          <a:xfrm>
            <a:off x="9222462" y="3625453"/>
            <a:ext cx="3370064" cy="2006203"/>
          </a:xfrm>
          <a:prstGeom prst="roundRect">
            <a:avLst>
              <a:gd name="adj" fmla="val 4984"/>
            </a:avLst>
          </a:prstGeom>
          <a:solidFill>
            <a:srgbClr val="E8E8E3"/>
          </a:solidFill>
          <a:ln w="7620">
            <a:solidFill>
              <a:srgbClr val="CECEC9"/>
            </a:solidFill>
            <a:prstDash val="solid"/>
          </a:ln>
        </p:spPr>
      </p:sp>
      <p:sp>
        <p:nvSpPr>
          <p:cNvPr id="14" name="Text 10"/>
          <p:cNvSpPr/>
          <p:nvPr/>
        </p:nvSpPr>
        <p:spPr>
          <a:xfrm>
            <a:off x="9452253" y="3855244"/>
            <a:ext cx="2777490"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Fault Tolerance</a:t>
            </a:r>
            <a:endParaRPr lang="en-US" sz="2187" dirty="0"/>
          </a:p>
        </p:txBody>
      </p:sp>
      <p:sp>
        <p:nvSpPr>
          <p:cNvPr id="15" name="Text 11"/>
          <p:cNvSpPr/>
          <p:nvPr/>
        </p:nvSpPr>
        <p:spPr>
          <a:xfrm>
            <a:off x="9452253" y="4335661"/>
            <a:ext cx="2910483"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HDFS ensures data reliability and fault tolerance through data replication.</a:t>
            </a:r>
            <a:endParaRPr lang="en-US" sz="1750" dirty="0"/>
          </a:p>
        </p:txBody>
      </p:sp>
      <p:pic>
        <p:nvPicPr>
          <p:cNvPr id="1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572107"/>
            <a:ext cx="555498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HDFS Architecture</a:t>
            </a:r>
            <a:endParaRPr lang="en-US" sz="4374" dirty="0"/>
          </a:p>
        </p:txBody>
      </p:sp>
      <p:sp>
        <p:nvSpPr>
          <p:cNvPr id="5" name="Text 2"/>
          <p:cNvSpPr/>
          <p:nvPr/>
        </p:nvSpPr>
        <p:spPr>
          <a:xfrm>
            <a:off x="2037993" y="3821906"/>
            <a:ext cx="2777490" cy="347186"/>
          </a:xfrm>
          <a:prstGeom prst="rect">
            <a:avLst/>
          </a:prstGeom>
          <a:noFill/>
          <a:ln/>
        </p:spPr>
        <p:txBody>
          <a:bodyPr wrap="none" rtlCol="0" anchor="t"/>
          <a:lstStyle/>
          <a:p>
            <a:pPr indent="0" marL="0">
              <a:lnSpc>
                <a:spcPts val="2734"/>
              </a:lnSpc>
              <a:buNone/>
            </a:pPr>
            <a:r>
              <a:rPr lang="en-US" sz="2187" dirty="0">
                <a:solidFill>
                  <a:srgbClr val="312F2B"/>
                </a:solidFill>
                <a:latin typeface="Gelasio" pitchFamily="34" charset="0"/>
                <a:ea typeface="Gelasio" pitchFamily="34" charset="-122"/>
                <a:cs typeface="Gelasio" pitchFamily="34" charset="-120"/>
              </a:rPr>
              <a:t>NameNode</a:t>
            </a:r>
            <a:endParaRPr lang="en-US" sz="2187" dirty="0"/>
          </a:p>
        </p:txBody>
      </p:sp>
      <p:sp>
        <p:nvSpPr>
          <p:cNvPr id="6" name="Text 3"/>
          <p:cNvSpPr/>
          <p:nvPr/>
        </p:nvSpPr>
        <p:spPr>
          <a:xfrm>
            <a:off x="2037993" y="4391263"/>
            <a:ext cx="3156347"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Responsible for managing metadata and coordinating access to files.</a:t>
            </a:r>
            <a:endParaRPr lang="en-US" sz="1750" dirty="0"/>
          </a:p>
        </p:txBody>
      </p:sp>
      <p:sp>
        <p:nvSpPr>
          <p:cNvPr id="7" name="Text 4"/>
          <p:cNvSpPr/>
          <p:nvPr/>
        </p:nvSpPr>
        <p:spPr>
          <a:xfrm>
            <a:off x="5743932" y="3821906"/>
            <a:ext cx="2777490" cy="347186"/>
          </a:xfrm>
          <a:prstGeom prst="rect">
            <a:avLst/>
          </a:prstGeom>
          <a:noFill/>
          <a:ln/>
        </p:spPr>
        <p:txBody>
          <a:bodyPr wrap="none" rtlCol="0" anchor="t"/>
          <a:lstStyle/>
          <a:p>
            <a:pPr indent="0" marL="0">
              <a:lnSpc>
                <a:spcPts val="2734"/>
              </a:lnSpc>
              <a:buNone/>
            </a:pPr>
            <a:r>
              <a:rPr lang="en-US" sz="2187" dirty="0">
                <a:solidFill>
                  <a:srgbClr val="312F2B"/>
                </a:solidFill>
                <a:latin typeface="Gelasio" pitchFamily="34" charset="0"/>
                <a:ea typeface="Gelasio" pitchFamily="34" charset="-122"/>
                <a:cs typeface="Gelasio" pitchFamily="34" charset="-120"/>
              </a:rPr>
              <a:t>DataNode</a:t>
            </a:r>
            <a:endParaRPr lang="en-US" sz="2187" dirty="0"/>
          </a:p>
        </p:txBody>
      </p:sp>
      <p:sp>
        <p:nvSpPr>
          <p:cNvPr id="8" name="Text 5"/>
          <p:cNvSpPr/>
          <p:nvPr/>
        </p:nvSpPr>
        <p:spPr>
          <a:xfrm>
            <a:off x="5743932" y="4391263"/>
            <a:ext cx="3156347"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Stores actual data and performs read/write operations as directed by the NameNode.</a:t>
            </a:r>
            <a:endParaRPr lang="en-US" sz="1750" dirty="0"/>
          </a:p>
        </p:txBody>
      </p:sp>
      <p:sp>
        <p:nvSpPr>
          <p:cNvPr id="9" name="Text 6"/>
          <p:cNvSpPr/>
          <p:nvPr/>
        </p:nvSpPr>
        <p:spPr>
          <a:xfrm>
            <a:off x="9449872" y="3821906"/>
            <a:ext cx="2777490" cy="347186"/>
          </a:xfrm>
          <a:prstGeom prst="rect">
            <a:avLst/>
          </a:prstGeom>
          <a:noFill/>
          <a:ln/>
        </p:spPr>
        <p:txBody>
          <a:bodyPr wrap="none" rtlCol="0" anchor="t"/>
          <a:lstStyle/>
          <a:p>
            <a:pPr indent="0" marL="0">
              <a:lnSpc>
                <a:spcPts val="2734"/>
              </a:lnSpc>
              <a:buNone/>
            </a:pPr>
            <a:r>
              <a:rPr lang="en-US" sz="2187" dirty="0">
                <a:solidFill>
                  <a:srgbClr val="312F2B"/>
                </a:solidFill>
                <a:latin typeface="Gelasio" pitchFamily="34" charset="0"/>
                <a:ea typeface="Gelasio" pitchFamily="34" charset="-122"/>
                <a:cs typeface="Gelasio" pitchFamily="34" charset="-120"/>
              </a:rPr>
              <a:t>Client Interactions</a:t>
            </a:r>
            <a:endParaRPr lang="en-US" sz="2187" dirty="0"/>
          </a:p>
        </p:txBody>
      </p:sp>
      <p:sp>
        <p:nvSpPr>
          <p:cNvPr id="10" name="Text 7"/>
          <p:cNvSpPr/>
          <p:nvPr/>
        </p:nvSpPr>
        <p:spPr>
          <a:xfrm>
            <a:off x="9449872" y="4391263"/>
            <a:ext cx="3156347"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Clients communicate with NameNode and DataNode to perform file system operations.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2024-02-26T05:17:27Z</dcterms:created>
  <dcterms:modified xsi:type="dcterms:W3CDTF">2024-02-26T05:17:27Z</dcterms:modified>
</cp:coreProperties>
</file>